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PT Serif" panose="020A0603040505020204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1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>
          <a:extLst>
            <a:ext uri="{FF2B5EF4-FFF2-40B4-BE49-F238E27FC236}">
              <a16:creationId xmlns:a16="http://schemas.microsoft.com/office/drawing/2014/main" id="{991C6031-9500-F041-0D71-CC1687426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>
            <a:extLst>
              <a:ext uri="{FF2B5EF4-FFF2-40B4-BE49-F238E27FC236}">
                <a16:creationId xmlns:a16="http://schemas.microsoft.com/office/drawing/2014/main" id="{949CEB44-271B-09C1-EAC3-77AC55D0E3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>
            <a:extLst>
              <a:ext uri="{FF2B5EF4-FFF2-40B4-BE49-F238E27FC236}">
                <a16:creationId xmlns:a16="http://schemas.microsoft.com/office/drawing/2014/main" id="{32D9B720-0AEC-6F1B-4189-CFBD73E02E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9696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f9a4c54e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g3af9a4c54e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f9a4c54e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3af9a4c54e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f9a4c54e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3af9a4c54e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34275" y="1839413"/>
            <a:ext cx="78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2588100" y="3488719"/>
            <a:ext cx="3967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617100" y="1269863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6" name="Google Shape;16;p3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ctrTitle"/>
          </p:nvPr>
        </p:nvSpPr>
        <p:spPr>
          <a:xfrm>
            <a:off x="2600500" y="2040544"/>
            <a:ext cx="5857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2600400" y="3182963"/>
            <a:ext cx="5857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i="1">
                <a:solidFill>
                  <a:schemeClr val="accen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i="1">
                <a:solidFill>
                  <a:schemeClr val="accen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cxnSp>
        <p:nvCxnSpPr>
          <p:cNvPr id="23" name="Google Shape;23;p5"/>
          <p:cNvCxnSpPr/>
          <p:nvPr/>
        </p:nvCxnSpPr>
        <p:spPr>
          <a:xfrm rot="10800000">
            <a:off x="-15990" y="2933511"/>
            <a:ext cx="247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4229046" y="1045786"/>
            <a:ext cx="685800" cy="653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1555350" y="1818900"/>
            <a:ext cx="60333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□"/>
              <a:defRPr sz="3000" i="1">
                <a:solidFill>
                  <a:schemeClr val="accent1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□"/>
              <a:defRPr sz="3000" i="1">
                <a:solidFill>
                  <a:schemeClr val="accent1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■"/>
              <a:defRPr sz="3000" i="1">
                <a:solidFill>
                  <a:schemeClr val="accent1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●"/>
              <a:defRPr sz="3000" i="1">
                <a:solidFill>
                  <a:schemeClr val="accent1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■"/>
              <a:defRPr sz="3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/>
          <p:nvPr/>
        </p:nvSpPr>
        <p:spPr>
          <a:xfrm>
            <a:off x="3801800" y="854771"/>
            <a:ext cx="1540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626350" y="1346063"/>
            <a:ext cx="36444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70698" y="1346063"/>
            <a:ext cx="36444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7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34" name="Google Shape;34;p7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626350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2"/>
          </p:nvPr>
        </p:nvSpPr>
        <p:spPr>
          <a:xfrm>
            <a:off x="3304738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3"/>
          </p:nvPr>
        </p:nvSpPr>
        <p:spPr>
          <a:xfrm>
            <a:off x="5983125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41" name="Google Shape;41;p8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42" name="Google Shape;42;p8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9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47" name="Google Shape;47;p9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2600500" y="4396706"/>
            <a:ext cx="3957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i="1"/>
            </a:lvl1pPr>
          </a:lstStyle>
          <a:p>
            <a:endParaRPr/>
          </a:p>
        </p:txBody>
      </p:sp>
      <p:cxnSp>
        <p:nvCxnSpPr>
          <p:cNvPr id="51" name="Google Shape;51;p10"/>
          <p:cNvCxnSpPr/>
          <p:nvPr/>
        </p:nvCxnSpPr>
        <p:spPr>
          <a:xfrm rot="10800000">
            <a:off x="-15900" y="4689847"/>
            <a:ext cx="233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52" name="Google Shape;52;p10"/>
          <p:cNvCxnSpPr/>
          <p:nvPr/>
        </p:nvCxnSpPr>
        <p:spPr>
          <a:xfrm>
            <a:off x="6825900" y="4689847"/>
            <a:ext cx="233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30350" y="206000"/>
            <a:ext cx="428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100" y="1269863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□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□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634275" y="1839413"/>
            <a:ext cx="78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McDonald's UI/UX Redesign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>
          <a:extLst>
            <a:ext uri="{FF2B5EF4-FFF2-40B4-BE49-F238E27FC236}">
              <a16:creationId xmlns:a16="http://schemas.microsoft.com/office/drawing/2014/main" id="{5DE31535-3C88-83C4-ECBD-6C05DB81F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>
            <a:extLst>
              <a:ext uri="{FF2B5EF4-FFF2-40B4-BE49-F238E27FC236}">
                <a16:creationId xmlns:a16="http://schemas.microsoft.com/office/drawing/2014/main" id="{76A529F6-A94E-4508-B80E-33CA0CB3169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34275" y="1839413"/>
            <a:ext cx="78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232615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400"/>
              <a:t>Introduction</a:t>
            </a:r>
            <a:endParaRPr sz="2400"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617100" y="1298438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 morning everyone. Today, I will present a UI / UX redesign for the McDonald's Egypt website. My primary goal was to enhance the user experience by solving usability issues found in the four core sections: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Eat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Family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I focused on making navigation smoother and the interface more intuitive.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0" y="708375"/>
            <a:ext cx="91440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1-</a:t>
            </a:r>
            <a:r>
              <a:rPr lang="en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 Misalignment &amp; Layout Shift:</a:t>
            </a: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logo is floating outside the grid boundary, causing visual imbalance and breaking the alignment with other header elements.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screenshot of a fast food restaurant&#10;&#10;AI-generated content may be incorrect.">
            <a:extLst>
              <a:ext uri="{FF2B5EF4-FFF2-40B4-BE49-F238E27FC236}">
                <a16:creationId xmlns:a16="http://schemas.microsoft.com/office/drawing/2014/main" id="{6594EEAB-8AD7-DDF2-35C6-AC6D28A89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26" y="1625179"/>
            <a:ext cx="8539089" cy="3200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0" y="708375"/>
            <a:ext cx="91440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2-</a:t>
            </a:r>
            <a:r>
              <a:rPr lang="en" sz="1200" b="1"/>
              <a:t>Overwhelming Mega-Menus on Hover:</a:t>
            </a:r>
            <a:r>
              <a:rPr lang="en" sz="1200"/>
              <a:t> Nav-links trigger cluttered mega-menus on hover, increasing </a:t>
            </a:r>
            <a:r>
              <a:rPr lang="en" sz="1200" b="1"/>
              <a:t>Cognitive Load</a:t>
            </a:r>
            <a:r>
              <a:rPr lang="en" sz="1200"/>
              <a:t> for the user. It’s bad UX to force all options at once instead of categorizing them on dedicated landing pages.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8934ABB-6D43-1FE0-3504-01DB0A4A18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354" y="1477108"/>
            <a:ext cx="8567224" cy="33171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0" y="708375"/>
            <a:ext cx="91440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/>
              <a:t>3- Poor Search Experience (Usability Issue):</a:t>
            </a:r>
            <a:r>
              <a:rPr lang="en" sz="1200"/>
              <a:t> The search function is hidden or outdated, lacking a proper input field, which reduces accessibility for users trying to find specific items quickly.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0" y="4562951"/>
            <a:ext cx="91440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dirty="0"/>
              <a:t>4- Missing Primary CTA (Log In):</a:t>
            </a:r>
            <a:r>
              <a:rPr lang="en" sz="1200" dirty="0"/>
              <a:t> There is no clear "Log In" or "Sign Up" button, which is a critical element for user retention and loyalty programs.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Media2">
            <a:hlinkClick r:id="" action="ppaction://media"/>
            <a:extLst>
              <a:ext uri="{FF2B5EF4-FFF2-40B4-BE49-F238E27FC236}">
                <a16:creationId xmlns:a16="http://schemas.microsoft.com/office/drawing/2014/main" id="{AB306FFC-6B6E-895D-0597-FDCF4112A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487" y="1223890"/>
            <a:ext cx="8714935" cy="32323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“Body</a:t>
            </a:r>
            <a:r>
              <a:rPr lang="en"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 &amp; footer </a:t>
            </a: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0" y="589449"/>
            <a:ext cx="3866901" cy="442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000000"/>
                </a:solidFill>
              </a:rPr>
              <a:t>1-</a:t>
            </a:r>
            <a:r>
              <a:rPr lang="en" sz="1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Broken Slider &amp; Usability: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image slider is non-functional and unresponsive, creating a frustrating experience. It forces users to view static, cut-off content.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Use of White Space (Negative Space):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Excessive and random white spaces make the layout feel disconnected and "empty" rather than "clean," destroying the visual flow.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</a:rPr>
              <a:t>3-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CTA Placement &amp; Discoverability: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delivery button lacks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weight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is positioned outside the user's primary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scanning path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(F-Pattern), which drastically lowers its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discoverability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hinders the conversion flow.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dirty="0"/>
              <a:t>4-</a:t>
            </a:r>
            <a:r>
              <a:rPr lang="en" sz="1200" dirty="0"/>
              <a:t> </a:t>
            </a:r>
            <a:r>
              <a:rPr lang="en" sz="1200" b="1" dirty="0"/>
              <a:t>The footer is not divided and all the links are next to each other.</a:t>
            </a:r>
            <a:endParaRPr sz="15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dirty="0"/>
          </a:p>
        </p:txBody>
      </p:sp>
      <p:pic>
        <p:nvPicPr>
          <p:cNvPr id="98" name="Google Shape;98;p16" title="Screenshot (882).png"/>
          <p:cNvPicPr preferRelativeResize="0"/>
          <p:nvPr/>
        </p:nvPicPr>
        <p:blipFill rotWithShape="1">
          <a:blip r:embed="rId3">
            <a:alphaModFix/>
          </a:blip>
          <a:srcRect t="14115" b="6361"/>
          <a:stretch/>
        </p:blipFill>
        <p:spPr>
          <a:xfrm>
            <a:off x="3960055" y="708376"/>
            <a:ext cx="5052620" cy="404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Eat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0" y="578675"/>
            <a:ext cx="3868615" cy="44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Lack of Contextual Header (Weak Visual Engagement)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section heading ("Eat") is floating as plain text without any supporting imagery. </a:t>
            </a:r>
            <a:endParaRPr sz="11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Flat Layout &amp; Lack of Containment (No Depth)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content areas (Menu &amp; Promotions) lack defined borders or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Shadows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This "Flat Design" makes elements blend into the white background, causing a loss of focus. The user can't distinguish where one section ends and the other begins.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</a:rPr>
              <a:t>3-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Affordance on Links (Bad Hover Effects)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text links have weak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Affordance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The hover effects are practically non-existent or visually unappealing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u="none" strike="noStrike" cap="none" dirty="0">
                <a:solidFill>
                  <a:srgbClr val="000000"/>
                </a:solidFill>
              </a:rPr>
              <a:t>4-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Weak CTA Prominence (Banner Blindness)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"McDelivery" box looks like a static advertisement banner rather than a functional tool. It lacks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Weight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doesn't stand out as the primary action, potentially suffering from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Banner Blindness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92173" y="775438"/>
            <a:ext cx="4820504" cy="4099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Learn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0" y="639513"/>
            <a:ext cx="4227342" cy="3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Lack of Contextual Header (Weak Visual Engagement)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section heading ("Eat") is floating as plain text without any supporting imagery. It fails to create an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"Atmosphere"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set the mood for the dining experience, making the interface feel dry and purely functional.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Flat Layout &amp; Lack of Containment (No Depth)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content areas (Menu &amp; Promotions) lack defined borders or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</a:t>
            </a:r>
            <a:r>
              <a:rPr lang="en" sz="1300" b="1" i="0" u="none" strike="noStrike" cap="none" dirty="0">
                <a:solidFill>
                  <a:srgbClr val="000000"/>
                </a:solidFill>
              </a:rPr>
              <a:t>Shadows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This "Flat Design" makes elements blend into the white background, causing a loss of focus. The user can't distinguish where one section ends and the other begins.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i="0" u="none" strike="noStrike" cap="none" dirty="0">
                <a:solidFill>
                  <a:srgbClr val="000000"/>
                </a:solidFill>
              </a:rPr>
              <a:t>3-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Affordance on Links (Bad Hover Effects)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text links have weak </a:t>
            </a:r>
            <a:r>
              <a:rPr lang="en" sz="1300" i="0" u="none" strike="noStrike" cap="none" dirty="0">
                <a:solidFill>
                  <a:srgbClr val="000000"/>
                </a:solidFill>
              </a:rPr>
              <a:t>Visual Affordance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The hover effects are practically non-existent or visually unappealing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4917" y="708363"/>
            <a:ext cx="4595642" cy="413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Family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0" y="708375"/>
            <a:ext cx="4079631" cy="282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Outdated Box Model (Visual Noise)</a:t>
            </a:r>
            <a:r>
              <a:rPr lang="en" sz="1200" b="1" dirty="0"/>
              <a:t>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cards rely on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harsh, visible borders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define boundaries. This creates unnecessary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Noise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makes the interface look like an outdated wireframe or a basic HTML table rather than a modern interface.</a:t>
            </a:r>
            <a:endParaRPr sz="15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Disconnected Header Context</a:t>
            </a:r>
            <a:r>
              <a:rPr lang="en" sz="1200" b="1" dirty="0"/>
              <a:t>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heading "Family Fun Hub" is placed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outside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visual context, sitting plainly above the image. This separation breaks the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Gestalt Law of Common Region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making the title feel detached from the emotional imagery of the child.</a:t>
            </a:r>
            <a:endParaRPr sz="15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3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9631" y="708375"/>
            <a:ext cx="4775981" cy="41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1D1D1B"/>
      </a:dk1>
      <a:lt1>
        <a:srgbClr val="F3EFEA"/>
      </a:lt1>
      <a:dk2>
        <a:srgbClr val="434343"/>
      </a:dk2>
      <a:lt2>
        <a:srgbClr val="FFFFFF"/>
      </a:lt2>
      <a:accent1>
        <a:srgbClr val="8F7B87"/>
      </a:accent1>
      <a:accent2>
        <a:srgbClr val="A797A1"/>
      </a:accent2>
      <a:accent3>
        <a:srgbClr val="C0B5BC"/>
      </a:accent3>
      <a:accent4>
        <a:srgbClr val="E4DDE1"/>
      </a:accent4>
      <a:accent5>
        <a:srgbClr val="EFECED"/>
      </a:accent5>
      <a:accent6>
        <a:srgbClr val="F3EFEA"/>
      </a:accent6>
      <a:hlink>
        <a:srgbClr val="1D1D1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777</Words>
  <Application>Microsoft Office PowerPoint</Application>
  <PresentationFormat>On-screen Show (16:9)</PresentationFormat>
  <Paragraphs>43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PT Serif</vt:lpstr>
      <vt:lpstr>Montserrat</vt:lpstr>
      <vt:lpstr>Arial</vt:lpstr>
      <vt:lpstr>Beatrice template</vt:lpstr>
      <vt:lpstr>McDonald's UI/UX Redesign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معاذ خالد محمد احمد خالد</cp:lastModifiedBy>
  <cp:revision>3</cp:revision>
  <dcterms:modified xsi:type="dcterms:W3CDTF">2025-12-19T23:47:26Z</dcterms:modified>
</cp:coreProperties>
</file>